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5" r:id="rId2"/>
    <p:sldId id="256" r:id="rId3"/>
    <p:sldId id="257" r:id="rId4"/>
    <p:sldId id="258" r:id="rId5"/>
    <p:sldId id="262" r:id="rId6"/>
    <p:sldId id="263" r:id="rId7"/>
    <p:sldId id="261" r:id="rId8"/>
    <p:sldId id="260" r:id="rId9"/>
    <p:sldId id="259" r:id="rId10"/>
    <p:sldId id="283" r:id="rId11"/>
    <p:sldId id="264" r:id="rId12"/>
    <p:sldId id="265" r:id="rId13"/>
    <p:sldId id="286" r:id="rId14"/>
    <p:sldId id="266" r:id="rId15"/>
    <p:sldId id="287" r:id="rId16"/>
    <p:sldId id="295" r:id="rId17"/>
    <p:sldId id="294" r:id="rId18"/>
    <p:sldId id="293" r:id="rId19"/>
    <p:sldId id="292" r:id="rId20"/>
    <p:sldId id="291" r:id="rId21"/>
    <p:sldId id="290" r:id="rId22"/>
    <p:sldId id="289" r:id="rId23"/>
    <p:sldId id="288" r:id="rId24"/>
    <p:sldId id="280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ore Rosalie" initials="MR" lastIdx="1" clrIdx="0">
    <p:extLst>
      <p:ext uri="{19B8F6BF-5375-455C-9EA6-DF929625EA0E}">
        <p15:presenceInfo xmlns:p15="http://schemas.microsoft.com/office/powerpoint/2012/main" userId="S-1-5-21-3712636434-4202229918-3260473872-670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109" d="100"/>
          <a:sy n="109" d="100"/>
        </p:scale>
        <p:origin x="12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25T15:39:23.488" idx="1">
    <p:pos x="10" y="10"/>
    <p:text>à voir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01920-643C-4732-AE0D-6DACAD74FEF4}" type="datetimeFigureOut">
              <a:rPr lang="fr-FR" smtClean="0"/>
              <a:t>09/09/2025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6BF6F-6699-4C79-9D4C-7AF6A8F534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317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BF6F-6699-4C79-9D4C-7AF6A8F5348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106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6BF6F-6699-4C79-9D4C-7AF6A8F5348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39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4C262-6746-492B-B78D-5603440EFAD3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0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AB28-9324-474F-909D-77CC0A3662EC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12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76CB-DC86-4F43-A2B6-1A96221A9BAA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09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12055-3E3F-4C18-8A6D-93056F47A48A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514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6412-DAA1-4120-874B-2C657634A3B8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640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7AE74-5176-4D99-ACCB-0ABA70100AA7}" type="datetime1">
              <a:rPr lang="fr-FR" smtClean="0"/>
              <a:t>09/09/2025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1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1AA3-127E-47C3-AFBA-FBE5487CB7CF}" type="datetime1">
              <a:rPr lang="fr-FR" smtClean="0"/>
              <a:t>09/09/2025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6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0EC7-D613-4B1F-9328-569B24675202}" type="datetime1">
              <a:rPr lang="fr-FR" smtClean="0"/>
              <a:t>09/09/2025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78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4A10-9BF5-47A9-A243-942943EC6CD6}" type="datetime1">
              <a:rPr lang="fr-FR" smtClean="0"/>
              <a:t>09/09/2025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56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566A7-C29E-4E88-A50E-1C2D7A2AC96A}" type="datetime1">
              <a:rPr lang="fr-FR" smtClean="0"/>
              <a:t>09/09/2025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51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B2A3-C627-42C5-A07F-BB07099AECD3}" type="datetime1">
              <a:rPr lang="fr-FR" smtClean="0"/>
              <a:t>09/09/2025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679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B974-DDFA-47D9-A34D-DBC818FE19EC}" type="datetime1">
              <a:rPr lang="fr-FR" smtClean="0"/>
              <a:t>09/09/2025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5636F-E595-49DB-9BE4-309E67617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74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685800" y="192532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Marché public de Prestations Intellectuelles</a:t>
            </a:r>
          </a:p>
        </p:txBody>
      </p:sp>
      <p:sp>
        <p:nvSpPr>
          <p:cNvPr id="3" name="Sous-titre 2"/>
          <p:cNvSpPr txBox="1">
            <a:spLocks/>
          </p:cNvSpPr>
          <p:nvPr/>
        </p:nvSpPr>
        <p:spPr>
          <a:xfrm>
            <a:off x="1371600" y="3552906"/>
            <a:ext cx="4640560" cy="2211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>
              <a:defRPr/>
            </a:pP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MISSION DE CONCEPTION SCENOGRAPHIQUE ET D’ASSISTANCE TECHNIQUE A LA REALISATION DE L'EXPOSITION TEMPORAIRE </a:t>
            </a: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« 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AMAZONES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 »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"Nom du candidat/groupement"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</a:t>
            </a:fld>
            <a:endParaRPr lang="fr-FR" dirty="0"/>
          </a:p>
        </p:txBody>
      </p:sp>
      <p:pic>
        <p:nvPicPr>
          <p:cNvPr id="6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2749541" cy="18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 descr="LOGOTYPE_LOUVRE_Nuage_MOYEN_FORMAT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7" y="476672"/>
            <a:ext cx="1714721" cy="51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10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A</a:t>
            </a:r>
            <a:r>
              <a:rPr lang="fr-FR" i="1" kern="0" dirty="0" err="1" smtClean="0">
                <a:solidFill>
                  <a:srgbClr val="FF0000"/>
                </a:solidFill>
              </a:rPr>
              <a:t>utres</a:t>
            </a:r>
            <a:r>
              <a:rPr lang="fr-FR" i="1" kern="0" dirty="0" smtClean="0">
                <a:solidFill>
                  <a:srgbClr val="FF0000"/>
                </a:solidFill>
              </a:rPr>
              <a:t> </a:t>
            </a:r>
            <a:endParaRPr kumimoji="0" lang="fr-FR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facultativement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978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11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Références</a:t>
            </a:r>
            <a:endParaRPr kumimoji="0" lang="fr-FR" sz="5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74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12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11560" y="1988840"/>
            <a:ext cx="82809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>
              <a:defRPr/>
            </a:pPr>
            <a:r>
              <a:rPr lang="fr-FR" sz="1600" kern="0" dirty="0" smtClean="0">
                <a:solidFill>
                  <a:srgbClr val="FF0000"/>
                </a:solidFill>
              </a:rPr>
              <a:t>Les </a:t>
            </a:r>
            <a:r>
              <a:rPr lang="fr-FR" sz="1600" kern="0" dirty="0">
                <a:solidFill>
                  <a:srgbClr val="FF0000"/>
                </a:solidFill>
              </a:rPr>
              <a:t>candidats sont invités à compléter et à remettre le fichier Excel « Annexe Références </a:t>
            </a:r>
            <a:r>
              <a:rPr lang="fr-FR" sz="1600" kern="0" dirty="0" smtClean="0">
                <a:solidFill>
                  <a:srgbClr val="FF0000"/>
                </a:solidFill>
              </a:rPr>
              <a:t>». En cas de groupement ou de sous-traitance, un fichier devra être complété pour chaque entreprise (mandataire, cotraitants et sous-traitants).</a:t>
            </a:r>
          </a:p>
          <a:p>
            <a:pPr lvl="0" algn="ctr" defTabSz="457200">
              <a:defRPr/>
            </a:pPr>
            <a:endParaRPr lang="fr-FR" sz="1600" kern="0" dirty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endParaRPr lang="fr-FR" sz="1600" kern="0" dirty="0" smtClean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endParaRPr lang="fr-FR" sz="1600" kern="0" dirty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endParaRPr lang="fr-FR" sz="1600" kern="0" dirty="0" smtClean="0">
              <a:solidFill>
                <a:srgbClr val="FF0000"/>
              </a:solidFill>
            </a:endParaRPr>
          </a:p>
          <a:p>
            <a:pPr lvl="0" algn="ctr" defTabSz="457200">
              <a:defRPr/>
            </a:pPr>
            <a:r>
              <a:rPr lang="fr-FR" sz="1600" kern="0" dirty="0" smtClean="0">
                <a:solidFill>
                  <a:srgbClr val="FF0000"/>
                </a:solidFill>
              </a:rPr>
              <a:t> 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971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13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Références significatives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(diapositives à dupliquer le cas échéant)</a:t>
            </a:r>
            <a:endParaRPr kumimoji="0" lang="fr-FR" sz="2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0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14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06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15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16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16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86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17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850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18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321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19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611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</a:t>
            </a:fld>
            <a:endParaRPr lang="fr-FR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0" y="18258"/>
            <a:ext cx="8229600" cy="6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Mode d’emploi du cadre de réponse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43697" y="751956"/>
            <a:ext cx="8352475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présent document est à remettre. 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</a:rPr>
              <a:t>La forme du document est libre, seul le contenu doit être repris </a:t>
            </a:r>
            <a:r>
              <a:rPr kumimoji="0" lang="fr-FR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</a:rPr>
              <a:t>impérativement </a:t>
            </a:r>
            <a:r>
              <a:rPr kumimoji="0" lang="fr-F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</a:rPr>
              <a:t>par le candidat dans sa candidature, en sus des documents listés au règlement de la consultation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Tout ou partie du contenu du document pourra être projeté pendant la séance de choix des candidats.</a:t>
            </a: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Présentation du candidat individuel ou de la composition </a:t>
            </a:r>
            <a:r>
              <a:rPr lang="fr-FR" sz="1400" kern="0" dirty="0">
                <a:solidFill>
                  <a:prstClr val="black"/>
                </a:solidFill>
              </a:rPr>
              <a:t>du </a:t>
            </a:r>
            <a:r>
              <a:rPr lang="fr-FR" sz="1400" kern="0" dirty="0" smtClean="0">
                <a:solidFill>
                  <a:prstClr val="black"/>
                </a:solidFill>
              </a:rPr>
              <a:t>groupement </a:t>
            </a:r>
            <a:r>
              <a:rPr lang="fr-FR" sz="1400" kern="0" dirty="0">
                <a:solidFill>
                  <a:prstClr val="black"/>
                </a:solidFill>
              </a:rPr>
              <a:t>et Déclaration indiquant les effectifs moyens annuels du candidat pour chacune des trois dernières </a:t>
            </a:r>
            <a:r>
              <a:rPr lang="fr-FR" sz="1400" kern="0" dirty="0" smtClean="0">
                <a:solidFill>
                  <a:prstClr val="black"/>
                </a:solidFill>
              </a:rPr>
              <a:t>années ;</a:t>
            </a: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Présentation </a:t>
            </a:r>
            <a:r>
              <a:rPr lang="fr-FR" sz="1400" kern="0" dirty="0">
                <a:solidFill>
                  <a:prstClr val="black"/>
                </a:solidFill>
              </a:rPr>
              <a:t>spécifique à l’organisation du </a:t>
            </a:r>
            <a:r>
              <a:rPr lang="fr-FR" sz="1400" kern="0" dirty="0" smtClean="0">
                <a:solidFill>
                  <a:prstClr val="black"/>
                </a:solidFill>
              </a:rPr>
              <a:t>groupement (</a:t>
            </a:r>
            <a:r>
              <a:rPr lang="fr-FR" sz="1400" kern="0" dirty="0">
                <a:solidFill>
                  <a:prstClr val="black"/>
                </a:solidFill>
              </a:rPr>
              <a:t>à compléter, le cas échéant) ;</a:t>
            </a:r>
            <a:endParaRPr lang="fr-FR" sz="1400" kern="0" dirty="0" smtClean="0">
              <a:solidFill>
                <a:prstClr val="black"/>
              </a:solidFill>
            </a:endParaRPr>
          </a:p>
          <a:p>
            <a:pPr marL="285750" indent="-285750" algn="just" defTabSz="457200">
              <a:buFont typeface="Arial" panose="020B0604020202020204" pitchFamily="34" charset="0"/>
              <a:buChar char="•"/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Pour </a:t>
            </a:r>
            <a:r>
              <a:rPr lang="fr-FR" sz="1400" kern="0" dirty="0">
                <a:solidFill>
                  <a:prstClr val="black"/>
                </a:solidFill>
              </a:rPr>
              <a:t>la qualification des compétences requises dans l’AAPC et le règlement de la consultation, l'indication des titres d'études et professionnels du candidat ou des cadres de l'entreprise (ou à défaut, autre(s) personnel(s) pertinent(s)), et notamment des responsables de prestation de services de même nature que celle du marché public. </a:t>
            </a:r>
            <a:endParaRPr lang="fr-FR" sz="1400" i="1" kern="0" dirty="0">
              <a:solidFill>
                <a:prstClr val="black"/>
              </a:solidFill>
            </a:endParaRPr>
          </a:p>
          <a:p>
            <a:pPr marL="285750" lvl="0" indent="-285750" algn="just" defTabSz="457200">
              <a:buFont typeface="Arial" panose="020B0604020202020204" pitchFamily="34" charset="0"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Pour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chaque opérateur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économique, et pour qualifier la candidature, il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est demandé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une liste de références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d’opérations similaires d’importance </a:t>
            </a:r>
            <a:r>
              <a:rPr lang="fr-FR" sz="1400" kern="0" dirty="0">
                <a:solidFill>
                  <a:prstClr val="black"/>
                </a:solidFill>
              </a:rPr>
              <a:t>équivalente ou en rapport avec l’objet de la consultation </a:t>
            </a:r>
            <a:r>
              <a:rPr lang="fr-FR" sz="1400" u="sng" kern="0" dirty="0">
                <a:solidFill>
                  <a:prstClr val="black"/>
                </a:solidFill>
              </a:rPr>
              <a:t>effectués au cours des trois dernières </a:t>
            </a:r>
            <a:r>
              <a:rPr lang="fr-FR" sz="1400" u="sng" kern="0" dirty="0" smtClean="0">
                <a:solidFill>
                  <a:prstClr val="black"/>
                </a:solidFill>
              </a:rPr>
              <a:t>années</a:t>
            </a:r>
            <a:r>
              <a:rPr lang="fr-FR" sz="1400" kern="0" dirty="0" smtClean="0">
                <a:solidFill>
                  <a:prstClr val="black"/>
                </a:solidFill>
              </a:rPr>
              <a:t>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Rubrique références du présent cadre de réponse à compléter en sus de </a:t>
            </a:r>
            <a:r>
              <a:rPr kumimoji="0" lang="fr-FR" sz="1400" b="0" i="0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l’Annexe </a:t>
            </a:r>
            <a:r>
              <a:rPr kumimoji="0" lang="fr-FR" sz="1400" b="0" i="1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Références</a:t>
            </a:r>
            <a:r>
              <a:rPr kumimoji="0" lang="fr-FR" sz="1400" b="0" i="0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au format Excel à compléter également</a:t>
            </a:r>
            <a:r>
              <a:rPr lang="fr-FR" sz="1400" kern="0" dirty="0" smtClean="0">
                <a:solidFill>
                  <a:prstClr val="black"/>
                </a:solidFill>
              </a:rPr>
              <a:t>.</a:t>
            </a:r>
            <a:r>
              <a:rPr kumimoji="0" lang="fr-FR" sz="1400" b="0" i="0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285750" lvl="0" indent="-285750" algn="just" defTabSz="457200">
              <a:buFont typeface="Arial" panose="020B0604020202020204" pitchFamily="34" charset="0"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Pour les </a:t>
            </a:r>
            <a:r>
              <a:rPr lang="fr-FR" sz="1400" kern="0" dirty="0">
                <a:solidFill>
                  <a:prstClr val="black"/>
                </a:solidFill>
              </a:rPr>
              <a:t>références significatives </a:t>
            </a:r>
            <a:r>
              <a:rPr lang="fr-FR" sz="1400" kern="0" dirty="0" smtClean="0">
                <a:solidFill>
                  <a:prstClr val="black"/>
                </a:solidFill>
              </a:rPr>
              <a:t>(il s’agit pour les candidats d’extraire </a:t>
            </a:r>
            <a:r>
              <a:rPr lang="fr-FR" sz="1400" kern="0" dirty="0">
                <a:solidFill>
                  <a:prstClr val="black"/>
                </a:solidFill>
              </a:rPr>
              <a:t>de la liste des </a:t>
            </a:r>
            <a:r>
              <a:rPr lang="fr-FR" sz="1400" kern="0" dirty="0" smtClean="0">
                <a:solidFill>
                  <a:prstClr val="black"/>
                </a:solidFill>
              </a:rPr>
              <a:t>références détaillée dans l’annexe Excel, </a:t>
            </a:r>
            <a:r>
              <a:rPr lang="fr-FR" sz="1400" kern="0" dirty="0">
                <a:solidFill>
                  <a:prstClr val="black"/>
                </a:solidFill>
              </a:rPr>
              <a:t>des références dites </a:t>
            </a:r>
            <a:r>
              <a:rPr lang="fr-FR" sz="1400" kern="0" dirty="0" smtClean="0">
                <a:solidFill>
                  <a:prstClr val="black"/>
                </a:solidFill>
              </a:rPr>
              <a:t>significatives,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 pour être lisible, il faut présenter une à trois images maximum dans le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présent document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</a:t>
            </a:r>
            <a:r>
              <a:rPr kumimoji="0" lang="fr-FR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Chaque diapositive produite pourra être projetée lors de l’examen de la candidature). Des visuels complémentaires peuvent être annexés dans un document à part.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      NOTA</a:t>
            </a:r>
            <a:r>
              <a:rPr kumimoji="0" lang="fr-FR" sz="11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il est attendu de présenter des projets réalisés ou en cours d'études et non des </a:t>
            </a: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Appels d’offres ou concours non </a:t>
            </a:r>
            <a:r>
              <a:rPr kumimoji="0" lang="fr-FR" sz="11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lauréats</a:t>
            </a:r>
            <a:r>
              <a:rPr kumimoji="0" lang="fr-FR" sz="11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nom du candidat individuel ou du groupement est à renseigner en bas de chaque page du diaporama.</a:t>
            </a: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 trame de présentation du power point est à conserver strictement.</a:t>
            </a:r>
          </a:p>
          <a:p>
            <a:pPr lvl="0" algn="just" defTabSz="457200">
              <a:defRPr/>
            </a:pPr>
            <a:r>
              <a:rPr lang="fr-FR" sz="1400" kern="0" dirty="0" smtClean="0">
                <a:solidFill>
                  <a:prstClr val="black"/>
                </a:solidFill>
              </a:rPr>
              <a:t>Toutes les diapositives peuvent être dupliquées si besoin (notamment pour </a:t>
            </a:r>
            <a:r>
              <a:rPr lang="fr-FR" sz="1400" kern="0" dirty="0">
                <a:solidFill>
                  <a:prstClr val="black"/>
                </a:solidFill>
              </a:rPr>
              <a:t>la </a:t>
            </a:r>
            <a:r>
              <a:rPr lang="fr-FR" sz="1400" kern="0" dirty="0" smtClean="0">
                <a:solidFill>
                  <a:prstClr val="black"/>
                </a:solidFill>
              </a:rPr>
              <a:t>présentation des </a:t>
            </a:r>
            <a:r>
              <a:rPr lang="fr-FR" sz="1400" kern="0" dirty="0">
                <a:solidFill>
                  <a:prstClr val="black"/>
                </a:solidFill>
              </a:rPr>
              <a:t>titres d'études et professionnels du candidat </a:t>
            </a:r>
            <a:r>
              <a:rPr lang="fr-FR" sz="1400" kern="0" dirty="0" smtClean="0">
                <a:solidFill>
                  <a:prstClr val="black"/>
                </a:solidFill>
              </a:rPr>
              <a:t>par compétence).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99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20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48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21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111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22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05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23</a:t>
            </a:fld>
            <a:endParaRPr lang="fr-FR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15367" y="1694847"/>
            <a:ext cx="6593082" cy="457776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0" i="1" u="none" strike="noStrike" kern="1200" cap="none" spc="0" normalizeH="0" baseline="0" noProof="0" smtClean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0" i="1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Photographie de l’opération en cours ou réalisée ou à défaut image de l’opération</a:t>
            </a:r>
            <a:endParaRPr kumimoji="0" lang="fr-FR" sz="1200" b="0" i="1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793907" y="1270743"/>
            <a:ext cx="2260859" cy="5001870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5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Nom du maître d’ouvrage privé ou public </a:t>
            </a:r>
          </a:p>
          <a:p>
            <a:pPr lvl="1">
              <a:defRPr/>
            </a:pP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</a:rPr>
              <a:t>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Année </a:t>
            </a:r>
            <a:r>
              <a:rPr lang="fr-FR" dirty="0">
                <a:solidFill>
                  <a:sysClr val="windowText" lastClr="000000"/>
                </a:solidFill>
              </a:rPr>
              <a:t>d’exécution</a:t>
            </a: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Lieu d’exécution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Superficie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Budget alloué pour l’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opération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 € Hors taxes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Délais impartis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XX/XX/XXXX – XX/XX/XXXX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Type de mission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lvl="0">
              <a:defRPr/>
            </a:pPr>
            <a:r>
              <a:rPr lang="fr-FR" dirty="0" smtClean="0">
                <a:solidFill>
                  <a:sysClr val="windowText" lastClr="000000"/>
                </a:solidFill>
              </a:rPr>
              <a:t>Sujet </a:t>
            </a:r>
            <a:r>
              <a:rPr lang="fr-FR" dirty="0">
                <a:solidFill>
                  <a:sysClr val="windowText" lastClr="000000"/>
                </a:solidFill>
              </a:rPr>
              <a:t>traité et nature des </a:t>
            </a:r>
            <a:r>
              <a:rPr lang="fr-FR" dirty="0" smtClean="0">
                <a:solidFill>
                  <a:sysClr val="windowText" lastClr="000000"/>
                </a:solidFill>
              </a:rPr>
              <a:t>œuvres exposées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0000"/>
                </a:solidFill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Référent chez le maître d’ouvrage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informations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(À compléter)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Espace réservé du contenu 7"/>
          <p:cNvSpPr txBox="1">
            <a:spLocks/>
          </p:cNvSpPr>
          <p:nvPr/>
        </p:nvSpPr>
        <p:spPr>
          <a:xfrm>
            <a:off x="7620367" y="274638"/>
            <a:ext cx="1066433" cy="1107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66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6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115367" y="1270743"/>
            <a:ext cx="6593082" cy="331196"/>
          </a:xfrm>
          <a:prstGeom prst="rect">
            <a:avLst/>
          </a:prstGeom>
          <a:ln w="3175" cmpd="sng"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 Nom de l’opération 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Référence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Nom opérateur économique »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8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24</a:t>
            </a:fld>
            <a:endParaRPr lang="fr-F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160225"/>
            <a:ext cx="3648075" cy="362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texte 2"/>
          <p:cNvSpPr txBox="1">
            <a:spLocks/>
          </p:cNvSpPr>
          <p:nvPr/>
        </p:nvSpPr>
        <p:spPr>
          <a:xfrm>
            <a:off x="1331640" y="620688"/>
            <a:ext cx="5976664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Contact 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1100" noProof="0" dirty="0" smtClean="0">
                <a:solidFill>
                  <a:schemeClr val="tx1"/>
                </a:solidFill>
                <a:latin typeface="Calibri"/>
              </a:rPr>
              <a:t>…. </a:t>
            </a:r>
            <a:r>
              <a:rPr lang="fr-FR" sz="1100" b="0" i="1" noProof="0" dirty="0" smtClean="0">
                <a:solidFill>
                  <a:srgbClr val="FF0000"/>
                </a:solidFill>
                <a:latin typeface="Calibri"/>
              </a:rPr>
              <a:t>(à compléter par le candidat)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100" b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fr-FR" sz="1100" b="0">
              <a:solidFill>
                <a:schemeClr val="tx1"/>
              </a:solidFill>
              <a:latin typeface="Calibri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100" b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85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5538"/>
              </p:ext>
            </p:extLst>
          </p:nvPr>
        </p:nvGraphicFramePr>
        <p:xfrm>
          <a:off x="239025" y="764705"/>
          <a:ext cx="8653457" cy="5223145"/>
        </p:xfrm>
        <a:graphic>
          <a:graphicData uri="http://schemas.openxmlformats.org/drawingml/2006/table">
            <a:tbl>
              <a:tblPr firstRow="1" bandRow="1"/>
              <a:tblGrid>
                <a:gridCol w="128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801065348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037">
                  <a:extLst>
                    <a:ext uri="{9D8B030D-6E8A-4147-A177-3AD203B41FA5}">
                      <a16:colId xmlns:a16="http://schemas.microsoft.com/office/drawing/2014/main" val="3782779608"/>
                    </a:ext>
                  </a:extLst>
                </a:gridCol>
              </a:tblGrid>
              <a:tr h="1015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fr-FR" sz="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i="1" dirty="0" smtClean="0">
                          <a:solidFill>
                            <a:srgbClr val="FFFFFF"/>
                          </a:solidFill>
                        </a:rPr>
                        <a:t>Nom de l’opérateur économique</a:t>
                      </a:r>
                      <a:endParaRPr lang="fr-FR" sz="8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i="1" dirty="0" smtClean="0">
                          <a:solidFill>
                            <a:schemeClr val="bg1"/>
                          </a:solidFill>
                        </a:rPr>
                        <a:t>Compétences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1" i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i="1" dirty="0" smtClean="0">
                          <a:solidFill>
                            <a:schemeClr val="bg1"/>
                          </a:solidFill>
                        </a:rPr>
                        <a:t>Déclaration indiquant les effectifs moyens annuels du candidat pour chacune des trois dernières années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1" i="1" dirty="0" smtClean="0">
                          <a:solidFill>
                            <a:schemeClr val="bg1"/>
                          </a:solidFill>
                        </a:rPr>
                        <a:t>Chiffre d’affaires global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7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smtClean="0">
                          <a:solidFill>
                            <a:srgbClr val="FF0000"/>
                          </a:solidFill>
                        </a:rPr>
                        <a:t>Mandataire (ou candidat individuel)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4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fr-FR" sz="800" dirty="0" err="1" smtClean="0">
                          <a:solidFill>
                            <a:srgbClr val="FF0000"/>
                          </a:solidFill>
                        </a:rPr>
                        <a:t>Co-traitant</a:t>
                      </a:r>
                      <a:endParaRPr lang="fr-FR" sz="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2021: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2022: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</a:rPr>
                        <a:t>2023: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108437"/>
                  </a:ext>
                </a:extLst>
              </a:tr>
            </a:tbl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457200" y="18258"/>
            <a:ext cx="8229600" cy="63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dirty="0">
                <a:solidFill>
                  <a:sysClr val="windowText" lastClr="000000"/>
                </a:solidFill>
              </a:rPr>
              <a:t>Présentation </a:t>
            </a:r>
            <a:r>
              <a:rPr lang="fr-FR" dirty="0" smtClean="0">
                <a:solidFill>
                  <a:sysClr val="windowText" lastClr="000000"/>
                </a:solidFill>
              </a:rPr>
              <a:t>du candidat </a:t>
            </a:r>
            <a:r>
              <a:rPr lang="fr-FR" dirty="0">
                <a:solidFill>
                  <a:sysClr val="windowText" lastClr="000000"/>
                </a:solidFill>
              </a:rPr>
              <a:t>individuel ou </a:t>
            </a:r>
            <a:r>
              <a:rPr lang="fr-FR" dirty="0" smtClean="0">
                <a:solidFill>
                  <a:sysClr val="windowText" lastClr="000000"/>
                </a:solidFill>
              </a:rPr>
              <a:t>de la composition </a:t>
            </a:r>
            <a:r>
              <a:rPr lang="fr-FR" dirty="0">
                <a:solidFill>
                  <a:sysClr val="windowText" lastClr="000000"/>
                </a:solidFill>
              </a:rPr>
              <a:t>du groupement et Déclaration indiquant les effectifs moyens annuels du candidat pour chacune des trois dernières années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674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30736" y="478564"/>
            <a:ext cx="8725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Présentation spécifique à l’organisation </a:t>
            </a:r>
            <a:r>
              <a:rPr lang="fr-FR" kern="0" dirty="0" smtClean="0">
                <a:solidFill>
                  <a:prstClr val="black"/>
                </a:solidFill>
              </a:rPr>
              <a:t>à l’équipe dédiée à la réalisation des prestations et le cas échéant, présentation de l’organisation au sein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du groupement: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sng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(À compléter le cas échéant en cas de groupement)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Réponse libre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2212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722313" y="3777240"/>
            <a:ext cx="7054206" cy="2100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d’études et</a:t>
            </a:r>
            <a:r>
              <a:rPr kumimoji="0" lang="fr-FR" sz="440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</a:t>
            </a: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rofessionnels du candidat ou des cadres de l’entreprise, et notamment des responsables de prestation de services de même nature que celle du présent</a:t>
            </a:r>
            <a:r>
              <a:rPr kumimoji="0" lang="fr-FR" sz="440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marché.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3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6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 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i="1" kern="0" dirty="0">
                <a:solidFill>
                  <a:srgbClr val="FF0000"/>
                </a:solidFill>
              </a:rPr>
              <a:t>Scénographie</a:t>
            </a:r>
            <a:endParaRPr kumimoji="0" lang="fr-FR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0078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7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 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i="1" kern="0" dirty="0">
                <a:solidFill>
                  <a:srgbClr val="FF0000"/>
                </a:solidFill>
              </a:rPr>
              <a:t>Graphisme</a:t>
            </a:r>
            <a:endParaRPr kumimoji="0" lang="fr-FR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878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"Nom du candidat/groupement"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8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 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244948"/>
            <a:ext cx="901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i="1" kern="0" dirty="0" smtClean="0">
                <a:solidFill>
                  <a:srgbClr val="FF0000"/>
                </a:solidFill>
              </a:rPr>
              <a:t>Ingénierie numérique</a:t>
            </a:r>
            <a:endParaRPr kumimoji="0" lang="fr-FR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897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636F-E595-49DB-9BE4-309E67617D4A}" type="slidenum">
              <a:rPr lang="fr-FR" smtClean="0"/>
              <a:t>9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8366" y="773402"/>
            <a:ext cx="7460144" cy="1034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Prénom Nom</a:t>
            </a:r>
            <a:br>
              <a:rPr kumimoji="0" lang="fr-FR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 nom de l’entreprise »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57200" y="19157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1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Titres d’étude</a:t>
            </a:r>
            <a:endParaRPr kumimoji="0" lang="fr-FR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(diplôme et année d’obtention)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Années d’expérience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XX ans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Expérience professionnelle</a:t>
            </a:r>
            <a:endParaRPr kumimoji="0" lang="fr-FR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</a:t>
            </a:r>
            <a:r>
              <a:rPr kumimoji="0" lang="fr-FR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fr-FR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décrit une opération sur laquelle la personne est intervenue, la date et le contenu de son intervention)</a:t>
            </a: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66" y="291408"/>
            <a:ext cx="901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kumimoji="0" lang="fr-FR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Compétence: </a:t>
            </a:r>
            <a:r>
              <a:rPr kumimoji="0" lang="fr-FR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lang="fr-FR" i="1" kern="0" noProof="0" dirty="0" smtClean="0">
                <a:solidFill>
                  <a:srgbClr val="FF0000"/>
                </a:solidFill>
              </a:rPr>
              <a:t>Eclairage</a:t>
            </a:r>
            <a:endParaRPr kumimoji="0" lang="fr-FR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2822" y="453081"/>
            <a:ext cx="1639329" cy="1746422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25828" y="137227"/>
            <a:ext cx="4831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À compléter pour chaque compétence demandée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276600" y="6508750"/>
            <a:ext cx="2895600" cy="365125"/>
          </a:xfrm>
        </p:spPr>
        <p:txBody>
          <a:bodyPr/>
          <a:lstStyle/>
          <a:p>
            <a:r>
              <a:rPr lang="fr-FR" dirty="0" smtClean="0"/>
              <a:t>"Nom du candidat/groupement"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5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2181</Words>
  <Application>Microsoft Office PowerPoint</Application>
  <PresentationFormat>Affichage à l'écran (4:3)</PresentationFormat>
  <Paragraphs>545</Paragraphs>
  <Slides>24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7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EPML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Combret Thomas</dc:creator>
  <cp:lastModifiedBy>Kopp Robin</cp:lastModifiedBy>
  <cp:revision>59</cp:revision>
  <dcterms:created xsi:type="dcterms:W3CDTF">2016-07-15T09:30:22Z</dcterms:created>
  <dcterms:modified xsi:type="dcterms:W3CDTF">2025-09-09T13:10:07Z</dcterms:modified>
</cp:coreProperties>
</file>